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MU Concrete" charset="1" panose="02000603000000000000"/>
      <p:regular r:id="rId10"/>
    </p:embeddedFont>
    <p:embeddedFont>
      <p:font typeface="CMU Concrete Bold" charset="1" panose="02000803000000000000"/>
      <p:regular r:id="rId11"/>
    </p:embeddedFont>
    <p:embeddedFont>
      <p:font typeface="CMU Concrete Italics" charset="1" panose="02000603000000000000"/>
      <p:regular r:id="rId12"/>
    </p:embeddedFont>
    <p:embeddedFont>
      <p:font typeface="CMU Concrete Bold Italics" charset="1" panose="02000803000000000000"/>
      <p:regular r:id="rId13"/>
    </p:embeddedFont>
    <p:embeddedFont>
      <p:font typeface="思源黑体" charset="1" panose="020B0500000000000000"/>
      <p:regular r:id="rId14"/>
    </p:embeddedFont>
    <p:embeddedFont>
      <p:font typeface="思源黑体 Bold" charset="1" panose="020B0600000000000000"/>
      <p:regular r:id="rId15"/>
    </p:embeddedFont>
    <p:embeddedFont>
      <p:font typeface="思源黑体-超粗体" charset="1" panose="020B0A00000000000000"/>
      <p:regular r:id="rId16"/>
    </p:embeddedFont>
    <p:embeddedFont>
      <p:font typeface="思源黑体-细体" charset="1" panose="020B0200000000000000"/>
      <p:regular r:id="rId17"/>
    </p:embeddedFont>
    <p:embeddedFont>
      <p:font typeface="思源黑体-细体 Bold" charset="1" panose="020B03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Gulfs Display" charset="1" panose="00000500000000000000"/>
      <p:regular r:id="rId23"/>
    </p:embeddedFont>
    <p:embeddedFont>
      <p:font typeface="Gulfs Display Italics" charset="1" panose="00000500000000000000"/>
      <p:regular r:id="rId24"/>
    </p:embeddedFont>
    <p:embeddedFont>
      <p:font typeface="Circe Contrast" charset="1" panose="020C05030805040203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42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94627"/>
            <a:ext cx="18288000" cy="2492373"/>
            <a:chOff x="0" y="0"/>
            <a:chExt cx="24384000" cy="332316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4384000" cy="332316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05290" y="1241424"/>
              <a:ext cx="12078907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spc="210">
                  <a:solidFill>
                    <a:srgbClr val="000000"/>
                  </a:solidFill>
                  <a:latin typeface="思源黑体"/>
                </a:rPr>
                <a:t>211220137 陈嘉昀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2015" y="2109122"/>
            <a:ext cx="16102406" cy="5241294"/>
            <a:chOff x="0" y="0"/>
            <a:chExt cx="21469875" cy="698839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60379"/>
              <a:ext cx="21469875" cy="5828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 spc="575">
                  <a:solidFill>
                    <a:srgbClr val="000000"/>
                  </a:solidFill>
                  <a:latin typeface="CMU Concrete"/>
                </a:rPr>
                <a:t>Smooth coding</a:t>
              </a:r>
            </a:p>
            <a:p>
              <a:pPr>
                <a:lnSpc>
                  <a:spcPts val="11519"/>
                </a:lnSpc>
              </a:pPr>
            </a:p>
            <a:p>
              <a:pPr>
                <a:lnSpc>
                  <a:spcPts val="1151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21469875" cy="911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8"/>
                </a:lnSpc>
              </a:pPr>
              <a:r>
                <a:rPr lang="en-US" sz="4099" spc="127">
                  <a:solidFill>
                    <a:srgbClr val="000000"/>
                  </a:solidFill>
                  <a:latin typeface="DM Sans Bold"/>
                </a:rPr>
                <a:t>AP-Project-1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39443" y="1028700"/>
            <a:ext cx="2500407" cy="45867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58592" y="3507794"/>
            <a:ext cx="2295036" cy="224079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06110" y="2109122"/>
            <a:ext cx="2656623" cy="350631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484547">
            <a:off x="16503903" y="4940920"/>
            <a:ext cx="2517660" cy="8239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75998" y="5615434"/>
            <a:ext cx="4586734" cy="364286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45055" y="1174825"/>
            <a:ext cx="732156" cy="73215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32015" y="4789413"/>
            <a:ext cx="12388837" cy="211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1"/>
              </a:lnSpc>
            </a:pPr>
            <a:r>
              <a:rPr lang="en-US" sz="4000">
                <a:solidFill>
                  <a:srgbClr val="FF5757"/>
                </a:solidFill>
                <a:latin typeface="Circe Contrast"/>
              </a:rPr>
              <a:t>The course of true love never did run smooth. </a:t>
            </a:r>
          </a:p>
          <a:p>
            <a:pPr algn="r">
              <a:lnSpc>
                <a:spcPts val="5601"/>
              </a:lnSpc>
            </a:pPr>
            <a:r>
              <a:rPr lang="en-US" sz="4000">
                <a:solidFill>
                  <a:srgbClr val="FF5757"/>
                </a:solidFill>
                <a:latin typeface="Circe Contrast"/>
              </a:rPr>
              <a:t>--William Shakespeare</a:t>
            </a:r>
          </a:p>
          <a:p>
            <a:pPr algn="ctr">
              <a:lnSpc>
                <a:spcPts val="560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90032" y="1643982"/>
            <a:ext cx="2347580" cy="25251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3988" y="6594257"/>
            <a:ext cx="3903510" cy="371821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424360" y="4677848"/>
            <a:ext cx="11439280" cy="3035273"/>
            <a:chOff x="0" y="0"/>
            <a:chExt cx="15252373" cy="404703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15252373" cy="1947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300">
                  <a:solidFill>
                    <a:srgbClr val="000000"/>
                  </a:solidFill>
                  <a:latin typeface="Gulfs Display"/>
                </a:rPr>
                <a:t>PART 03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09223"/>
              <a:ext cx="15252373" cy="1937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程序设计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9354" y="5143500"/>
            <a:ext cx="671098" cy="67109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326005">
            <a:off x="14834226" y="8336789"/>
            <a:ext cx="3825833" cy="125209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61863">
            <a:off x="4000088" y="2102751"/>
            <a:ext cx="1666304" cy="6331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65668"/>
            <a:ext cx="4951606" cy="2299824"/>
            <a:chOff x="0" y="0"/>
            <a:chExt cx="6602141" cy="306643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6602141" cy="3066432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63008" y="671535"/>
              <a:ext cx="5476124" cy="668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6"/>
                </a:lnSpc>
              </a:pPr>
              <a:r>
                <a:rPr lang="en-US" sz="3497" spc="174">
                  <a:solidFill>
                    <a:srgbClr val="000000"/>
                  </a:solidFill>
                  <a:ea typeface="思源黑体 Bold"/>
                </a:rPr>
                <a:t>抽象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48535" y="1655122"/>
              <a:ext cx="5505071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77"/>
                </a:lnSpc>
              </a:pPr>
              <a:r>
                <a:rPr lang="en-US" sz="3897">
                  <a:solidFill>
                    <a:srgbClr val="000000"/>
                  </a:solidFill>
                  <a:latin typeface="思源黑体-细体"/>
                </a:rPr>
                <a:t>static有什么用？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00255" y="1438239"/>
            <a:ext cx="2803256" cy="210836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69475" y="5321073"/>
            <a:ext cx="605324" cy="6053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-755691" y="5735672"/>
            <a:ext cx="2371214" cy="7760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true" rot="-2895328">
            <a:off x="16592974" y="9005096"/>
            <a:ext cx="1332652" cy="50640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114425"/>
            <a:ext cx="8115300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000000"/>
                </a:solidFill>
                <a:ea typeface="思源黑体-超粗体"/>
              </a:rPr>
              <a:t>面向对象特性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11545" y="942974"/>
            <a:ext cx="31477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03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6167293" y="2965668"/>
            <a:ext cx="11724574" cy="671103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96394" y="8977936"/>
            <a:ext cx="2376189" cy="13090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65668"/>
            <a:ext cx="4951606" cy="2299824"/>
            <a:chOff x="0" y="0"/>
            <a:chExt cx="6602141" cy="306643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6602141" cy="3066432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63008" y="671535"/>
              <a:ext cx="5476124" cy="668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6"/>
                </a:lnSpc>
              </a:pPr>
              <a:r>
                <a:rPr lang="en-US" sz="3497" spc="174">
                  <a:solidFill>
                    <a:srgbClr val="000000"/>
                  </a:solidFill>
                  <a:ea typeface="思源黑体 Bold"/>
                </a:rPr>
                <a:t>抽象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48535" y="1655122"/>
              <a:ext cx="5505071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77"/>
                </a:lnSpc>
              </a:pPr>
              <a:r>
                <a:rPr lang="en-US" sz="3897">
                  <a:solidFill>
                    <a:srgbClr val="000000"/>
                  </a:solidFill>
                  <a:latin typeface="思源黑体-细体"/>
                </a:rPr>
                <a:t>static有什么用？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00255" y="1438239"/>
            <a:ext cx="2803256" cy="210836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69475" y="5321073"/>
            <a:ext cx="605324" cy="6053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-755691" y="5735672"/>
            <a:ext cx="2371214" cy="7760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true" rot="-2895328">
            <a:off x="16592974" y="9005096"/>
            <a:ext cx="1332652" cy="5064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6557668" y="2965668"/>
            <a:ext cx="9834445" cy="639550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96394" y="8977936"/>
            <a:ext cx="2376189" cy="130906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1114425"/>
            <a:ext cx="8115300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000000"/>
                </a:solidFill>
                <a:ea typeface="思源黑体-超粗体"/>
              </a:rPr>
              <a:t>面向对象特性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11545" y="942974"/>
            <a:ext cx="31477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00255" y="1438239"/>
            <a:ext cx="2803256" cy="210836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98975" y="2965668"/>
            <a:ext cx="4955789" cy="2206018"/>
            <a:chOff x="0" y="0"/>
            <a:chExt cx="6607718" cy="2941358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607718" cy="2941358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63484" y="672070"/>
              <a:ext cx="5480750" cy="6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9"/>
                </a:lnSpc>
              </a:pPr>
              <a:r>
                <a:rPr lang="en-US" sz="3499" spc="174">
                  <a:solidFill>
                    <a:srgbClr val="000000"/>
                  </a:solidFill>
                  <a:latin typeface="思源黑体 Bold"/>
                </a:rPr>
                <a:t>/多态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48998" y="1646988"/>
              <a:ext cx="5509722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59"/>
                </a:lnSpc>
              </a:pPr>
              <a:r>
                <a:rPr lang="en-US" sz="3299">
                  <a:solidFill>
                    <a:srgbClr val="000000"/>
                  </a:solidFill>
                  <a:ea typeface="思源黑体-细体"/>
                </a:rPr>
                <a:t>构造函数的重载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96394" y="8977936"/>
            <a:ext cx="2376189" cy="130906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69475" y="5321073"/>
            <a:ext cx="605324" cy="60532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-755691" y="5735672"/>
            <a:ext cx="2371214" cy="7760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true" rot="-2895328">
            <a:off x="16592974" y="9005096"/>
            <a:ext cx="1332652" cy="50640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293513" y="5317892"/>
            <a:ext cx="12413484" cy="121700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1114425"/>
            <a:ext cx="8115300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000000"/>
                </a:solidFill>
                <a:ea typeface="思源黑体-超粗体"/>
              </a:rPr>
              <a:t>面向对象特性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11545" y="942974"/>
            <a:ext cx="31477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00255" y="1438239"/>
            <a:ext cx="2803256" cy="210836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42636" y="3266353"/>
            <a:ext cx="4955789" cy="2660043"/>
            <a:chOff x="0" y="0"/>
            <a:chExt cx="6607718" cy="354672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607718" cy="3546724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63484" y="681595"/>
              <a:ext cx="5480750" cy="756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99"/>
                </a:lnSpc>
              </a:pPr>
              <a:r>
                <a:rPr lang="en-US" sz="3999" spc="199">
                  <a:solidFill>
                    <a:srgbClr val="000000"/>
                  </a:solidFill>
                  <a:latin typeface="思源黑体 Bold"/>
                </a:rPr>
                <a:t>/复用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48998" y="1744354"/>
              <a:ext cx="5509722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ea typeface="思源黑体-细体"/>
                </a:rPr>
                <a:t>大量的HAS-A关系，是否需要继承？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96394" y="8977936"/>
            <a:ext cx="2376189" cy="130906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69475" y="5321073"/>
            <a:ext cx="605324" cy="60532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-755691" y="5735672"/>
            <a:ext cx="2371214" cy="7760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true" rot="-2895328">
            <a:off x="16592974" y="9005096"/>
            <a:ext cx="1332652" cy="50640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881385" y="2833279"/>
            <a:ext cx="7494344" cy="394260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/>
          <a:srcRect l="0" t="72872" r="0" b="0"/>
          <a:stretch>
            <a:fillRect/>
          </a:stretch>
        </p:blipFill>
        <p:spPr>
          <a:xfrm flipH="false" flipV="false" rot="0">
            <a:off x="5189940" y="7072675"/>
            <a:ext cx="12082197" cy="160846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1114425"/>
            <a:ext cx="8115300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000000"/>
                </a:solidFill>
                <a:ea typeface="思源黑体-超粗体"/>
              </a:rPr>
              <a:t>面向对象特性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11545" y="942974"/>
            <a:ext cx="31477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00255" y="1438239"/>
            <a:ext cx="2803256" cy="210836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09252" y="3266353"/>
            <a:ext cx="4955789" cy="2660043"/>
            <a:chOff x="0" y="0"/>
            <a:chExt cx="6607718" cy="354672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607718" cy="3546724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63484" y="681595"/>
              <a:ext cx="5480750" cy="756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99"/>
                </a:lnSpc>
              </a:pPr>
              <a:r>
                <a:rPr lang="en-US" sz="3999" spc="199">
                  <a:solidFill>
                    <a:srgbClr val="000000"/>
                  </a:solidFill>
                  <a:latin typeface="思源黑体 Bold"/>
                </a:rPr>
                <a:t>/复用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48998" y="1744354"/>
              <a:ext cx="5509722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ea typeface="思源黑体-细体 Bold"/>
                </a:rPr>
                <a:t>大量重复代码？宏还是...?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10161" y="8977936"/>
            <a:ext cx="2376189" cy="130906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69475" y="5321073"/>
            <a:ext cx="605324" cy="60532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-755691" y="5735672"/>
            <a:ext cx="2371214" cy="7760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086350" y="6599120"/>
            <a:ext cx="13162012" cy="276593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7167" t="13977" r="5700" b="14573"/>
          <a:stretch>
            <a:fillRect/>
          </a:stretch>
        </p:blipFill>
        <p:spPr>
          <a:xfrm flipH="false" flipV="false" rot="0">
            <a:off x="6097274" y="3431709"/>
            <a:ext cx="11477525" cy="316741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1114425"/>
            <a:ext cx="8115300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000000"/>
                </a:solidFill>
                <a:ea typeface="思源黑体-超粗体"/>
              </a:rPr>
              <a:t>面向对象特性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11545" y="942974"/>
            <a:ext cx="31477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A2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424360" y="4677848"/>
            <a:ext cx="11439280" cy="3035273"/>
            <a:chOff x="0" y="0"/>
            <a:chExt cx="15252373" cy="404703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5252373" cy="1947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300">
                  <a:solidFill>
                    <a:srgbClr val="000000"/>
                  </a:solidFill>
                  <a:latin typeface="Gulfs Display"/>
                </a:rPr>
                <a:t>PART 04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09223"/>
              <a:ext cx="15252373" cy="1937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捕捉异常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87978" y="1297491"/>
            <a:ext cx="2570705" cy="22437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8528" y="451374"/>
            <a:ext cx="2851208" cy="35491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8528" y="5414478"/>
            <a:ext cx="781003" cy="78100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31382">
            <a:off x="2782963" y="8087513"/>
            <a:ext cx="2371214" cy="7760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true" rot="7747312">
            <a:off x="15942783" y="8408373"/>
            <a:ext cx="2187816" cy="8313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43889" y="557029"/>
            <a:ext cx="3163248" cy="19893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569936">
            <a:off x="768107" y="7666369"/>
            <a:ext cx="2481370" cy="174060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114425"/>
            <a:ext cx="11697424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000000"/>
                </a:solidFill>
                <a:ea typeface="思源黑体-超粗体"/>
              </a:rPr>
              <a:t>捕捉错误信息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16217" y="1850811"/>
            <a:ext cx="695522" cy="6955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11474" y="2987057"/>
            <a:ext cx="11687788" cy="341836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373416" y="5738172"/>
            <a:ext cx="12709515" cy="352012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121070" y="942974"/>
            <a:ext cx="31477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867652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67561" y="4618941"/>
            <a:ext cx="4870557" cy="46393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97316" y="4618941"/>
            <a:ext cx="4106016" cy="46393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607" y="4618941"/>
            <a:ext cx="4832666" cy="463935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13710" y="5143500"/>
            <a:ext cx="683310" cy="6833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198164" y="3984418"/>
            <a:ext cx="2371214" cy="77603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5018468" y="1574710"/>
            <a:ext cx="8284671" cy="2567209"/>
            <a:chOff x="0" y="0"/>
            <a:chExt cx="11046228" cy="342294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4775"/>
              <a:ext cx="11046228" cy="219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95"/>
                </a:lnSpc>
              </a:pPr>
              <a:r>
                <a:rPr lang="en-US" sz="11359" spc="681">
                  <a:solidFill>
                    <a:srgbClr val="000000"/>
                  </a:solidFill>
                  <a:ea typeface="思源黑体-超粗体"/>
                </a:rPr>
                <a:t>感谢观看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576314"/>
              <a:ext cx="11046228" cy="846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267">
                  <a:solidFill>
                    <a:srgbClr val="000000"/>
                  </a:solidFill>
                  <a:latin typeface="DM Sans Bold"/>
                </a:rPr>
                <a:t>Thank You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true" flipV="true" rot="-8100000">
            <a:off x="14405011" y="1065302"/>
            <a:ext cx="1624204" cy="6171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33830"/>
            <a:ext cx="7939134" cy="1512281"/>
            <a:chOff x="0" y="0"/>
            <a:chExt cx="10585512" cy="201637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0585512" cy="2016374"/>
            </a:xfrm>
            <a:prstGeom prst="rect">
              <a:avLst/>
            </a:prstGeom>
            <a:solidFill>
              <a:srgbClr val="7DEFF6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94372" y="530876"/>
              <a:ext cx="1508859" cy="983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01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934120" y="540407"/>
              <a:ext cx="6138300" cy="973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 spc="250">
                  <a:solidFill>
                    <a:srgbClr val="000000"/>
                  </a:solidFill>
                  <a:ea typeface="思源黑体 Bold"/>
                </a:rPr>
                <a:t>拓展功能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4432" y="1028700"/>
            <a:ext cx="2115002" cy="347128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320166" y="3933830"/>
            <a:ext cx="7939134" cy="1512276"/>
            <a:chOff x="0" y="0"/>
            <a:chExt cx="10585512" cy="2016368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0585512" cy="2016368"/>
            </a:xfrm>
            <a:prstGeom prst="rect">
              <a:avLst/>
            </a:prstGeom>
            <a:solidFill>
              <a:srgbClr val="9C97F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94372" y="530876"/>
              <a:ext cx="1508859" cy="983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03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138406" y="540401"/>
              <a:ext cx="6138300" cy="973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 spc="250">
                  <a:solidFill>
                    <a:srgbClr val="000000"/>
                  </a:solidFill>
                  <a:latin typeface="思源黑体 Bold"/>
                </a:rPr>
                <a:t>KISS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20166" y="5839929"/>
            <a:ext cx="7939134" cy="1512276"/>
            <a:chOff x="0" y="0"/>
            <a:chExt cx="10585512" cy="2016368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0585512" cy="2016368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94372" y="530876"/>
              <a:ext cx="1508859" cy="983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04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138406" y="540401"/>
              <a:ext cx="6138300" cy="973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 spc="250">
                  <a:solidFill>
                    <a:srgbClr val="000000"/>
                  </a:solidFill>
                  <a:ea typeface="思源黑体 Bold"/>
                </a:rPr>
                <a:t>捕捉异常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5839925"/>
            <a:ext cx="7939134" cy="2207606"/>
            <a:chOff x="0" y="0"/>
            <a:chExt cx="10585512" cy="2943474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10585512" cy="2943474"/>
            </a:xfrm>
            <a:prstGeom prst="rect">
              <a:avLst/>
            </a:prstGeom>
            <a:solidFill>
              <a:srgbClr val="A4DB82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94372" y="530876"/>
              <a:ext cx="1508859" cy="983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02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934120" y="540407"/>
              <a:ext cx="6138300" cy="1900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 spc="250">
                  <a:solidFill>
                    <a:srgbClr val="000000"/>
                  </a:solidFill>
                  <a:ea typeface="思源黑体 Bold"/>
                </a:rPr>
                <a:t>工欲善其事，必先利其器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32777" y="7722608"/>
            <a:ext cx="3002970" cy="307138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65174" y="1904656"/>
            <a:ext cx="524559" cy="52455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22402">
            <a:off x="16723531" y="8098971"/>
            <a:ext cx="1748565" cy="572258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028700" y="1028700"/>
            <a:ext cx="6045346" cy="2276471"/>
            <a:chOff x="0" y="0"/>
            <a:chExt cx="8060462" cy="303529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85725"/>
              <a:ext cx="8060462" cy="1937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目录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052114"/>
              <a:ext cx="8060462" cy="983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CONTENTS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62534" y="-36603"/>
            <a:ext cx="3545336" cy="24559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9663" y="1191373"/>
            <a:ext cx="3475760" cy="33242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424360" y="4683246"/>
            <a:ext cx="11439280" cy="2847952"/>
            <a:chOff x="0" y="0"/>
            <a:chExt cx="15252373" cy="37972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15252373" cy="1947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300">
                  <a:solidFill>
                    <a:srgbClr val="000000"/>
                  </a:solidFill>
                  <a:latin typeface="Gulfs Display"/>
                </a:rPr>
                <a:t>PART 01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35066"/>
              <a:ext cx="15252373" cy="1462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60"/>
                </a:lnSpc>
              </a:pPr>
              <a:r>
                <a:rPr lang="en-US" sz="7600" spc="456">
                  <a:solidFill>
                    <a:srgbClr val="000000"/>
                  </a:solidFill>
                  <a:ea typeface="思源黑体-超粗体"/>
                </a:rPr>
                <a:t>拓展功能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9163" y="5143500"/>
            <a:ext cx="634464" cy="63446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36194">
            <a:off x="3835868" y="2031331"/>
            <a:ext cx="2371214" cy="7760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895328">
            <a:off x="14633380" y="9558913"/>
            <a:ext cx="2104086" cy="7995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64140" y="6780163"/>
            <a:ext cx="2985159" cy="35068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6971" y="3049470"/>
            <a:ext cx="10442871" cy="1525504"/>
            <a:chOff x="0" y="0"/>
            <a:chExt cx="13923827" cy="2034006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923827" cy="203400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63484" y="472502"/>
              <a:ext cx="11362974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spc="160">
                  <a:solidFill>
                    <a:srgbClr val="000000"/>
                  </a:solidFill>
                  <a:latin typeface="思源黑体 Bold"/>
                </a:rPr>
                <a:t>/时间存储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63484" y="1246934"/>
              <a:ext cx="1252150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"/>
                </a:rPr>
                <a:t>竞拍结算时间是24小时，这就使得小粒度的时间存储成为了必要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6971" y="5143500"/>
            <a:ext cx="10442871" cy="1525504"/>
            <a:chOff x="0" y="0"/>
            <a:chExt cx="13923827" cy="2034006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923827" cy="203400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63484" y="472502"/>
              <a:ext cx="11362974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spc="160">
                  <a:solidFill>
                    <a:srgbClr val="000000"/>
                  </a:solidFill>
                  <a:latin typeface="思源黑体 Bold"/>
                </a:rPr>
                <a:t>/交易通知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63484" y="1246934"/>
              <a:ext cx="1252150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 Bold"/>
                </a:rPr>
                <a:t>竞拍规则先不扣钱，拍卖成功余额可能为负，及时通知买家。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4790">
            <a:off x="15937463" y="8777741"/>
            <a:ext cx="2936752" cy="961119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06971" y="457200"/>
            <a:ext cx="10442871" cy="2235244"/>
            <a:chOff x="0" y="0"/>
            <a:chExt cx="13923827" cy="298032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42518"/>
              <a:ext cx="13923827" cy="1937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扩展功能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3923827" cy="64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PART 01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7409026"/>
            <a:ext cx="10442871" cy="1525504"/>
            <a:chOff x="0" y="0"/>
            <a:chExt cx="13923827" cy="2034006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13923827" cy="203400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563484" y="472502"/>
              <a:ext cx="11362974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spc="160">
                  <a:solidFill>
                    <a:srgbClr val="000000"/>
                  </a:solidFill>
                  <a:latin typeface="思源黑体"/>
                </a:rPr>
                <a:t>/基于KMP的模式匹配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63484" y="1246934"/>
              <a:ext cx="1252150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"/>
                </a:rPr>
                <a:t>查找方式是关键词匹配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17450" y="6568630"/>
            <a:ext cx="2985159" cy="35068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6971" y="3049470"/>
            <a:ext cx="10442871" cy="1525504"/>
            <a:chOff x="0" y="0"/>
            <a:chExt cx="13923827" cy="2034006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923827" cy="203400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63484" y="472502"/>
              <a:ext cx="11362974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spc="160">
                  <a:solidFill>
                    <a:srgbClr val="000000"/>
                  </a:solidFill>
                  <a:latin typeface="思源黑体 Bold"/>
                </a:rPr>
                <a:t>/时间存储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63484" y="1246934"/>
              <a:ext cx="1252150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"/>
                </a:rPr>
                <a:t>竞拍结算时间是24小时，这就使得小粒度的时间存储成为了必要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4790">
            <a:off x="15937463" y="8777741"/>
            <a:ext cx="2936752" cy="9611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57782"/>
          <a:stretch>
            <a:fillRect/>
          </a:stretch>
        </p:blipFill>
        <p:spPr>
          <a:xfrm flipH="false" flipV="false" rot="0">
            <a:off x="593523" y="5143500"/>
            <a:ext cx="7112129" cy="285026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06971" y="457200"/>
            <a:ext cx="10442871" cy="2235244"/>
            <a:chOff x="0" y="0"/>
            <a:chExt cx="13923827" cy="298032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42518"/>
              <a:ext cx="13923827" cy="1937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扩展功能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3923827" cy="64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PART 01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39380" r="0" b="0"/>
          <a:stretch>
            <a:fillRect/>
          </a:stretch>
        </p:blipFill>
        <p:spPr>
          <a:xfrm flipH="false" flipV="false" rot="0">
            <a:off x="5208184" y="5747932"/>
            <a:ext cx="7112129" cy="40926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82292" y="337046"/>
            <a:ext cx="2985159" cy="35068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6971" y="3081130"/>
            <a:ext cx="10442871" cy="1525504"/>
            <a:chOff x="0" y="0"/>
            <a:chExt cx="13923827" cy="2034006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923827" cy="203400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63484" y="472502"/>
              <a:ext cx="11362974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spc="160">
                  <a:solidFill>
                    <a:srgbClr val="000000"/>
                  </a:solidFill>
                  <a:latin typeface="思源黑体 Bold"/>
                </a:rPr>
                <a:t>/交易通知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63484" y="1246934"/>
              <a:ext cx="1252150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 Bold"/>
                </a:rPr>
                <a:t>竞拍规则先不扣钱，拍卖成功余额可能为负，及时通知买家。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4790">
            <a:off x="16012007" y="3052558"/>
            <a:ext cx="2936752" cy="9611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47020" y="5387685"/>
            <a:ext cx="17793961" cy="342533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06971" y="457200"/>
            <a:ext cx="10442871" cy="2235244"/>
            <a:chOff x="0" y="0"/>
            <a:chExt cx="13923827" cy="298032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42518"/>
              <a:ext cx="13923827" cy="1937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扩展功能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3923827" cy="64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PART 01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84727" y="0"/>
            <a:ext cx="2985159" cy="35068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4790">
            <a:off x="15790924" y="2736901"/>
            <a:ext cx="2936752" cy="96111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06971" y="2911569"/>
            <a:ext cx="10442871" cy="1525504"/>
            <a:chOff x="0" y="0"/>
            <a:chExt cx="13923827" cy="2034006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3923827" cy="203400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63484" y="472502"/>
              <a:ext cx="11362974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spc="160">
                  <a:solidFill>
                    <a:srgbClr val="000000"/>
                  </a:solidFill>
                  <a:latin typeface="思源黑体"/>
                </a:rPr>
                <a:t>/基于KMP的模式匹配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63484" y="1246934"/>
              <a:ext cx="1252150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"/>
                </a:rPr>
                <a:t>查找方式是关键词匹配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10939"/>
          <a:stretch>
            <a:fillRect/>
          </a:stretch>
        </p:blipFill>
        <p:spPr>
          <a:xfrm flipH="false" flipV="false" rot="0">
            <a:off x="1006971" y="4656149"/>
            <a:ext cx="13752247" cy="526037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06971" y="457200"/>
            <a:ext cx="10442871" cy="2235244"/>
            <a:chOff x="0" y="0"/>
            <a:chExt cx="13923827" cy="298032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42518"/>
              <a:ext cx="13923827" cy="1937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扩展功能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3923827" cy="64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PART 01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E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32762" y="5316288"/>
            <a:ext cx="3960631" cy="47150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6586" y="933674"/>
            <a:ext cx="4176862" cy="314147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111545" y="942974"/>
            <a:ext cx="3147755" cy="99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Research Content design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43476" y="4075145"/>
            <a:ext cx="719945" cy="71994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3424360" y="4683246"/>
            <a:ext cx="11439280" cy="2847952"/>
            <a:chOff x="0" y="0"/>
            <a:chExt cx="15252373" cy="379726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15252373" cy="1947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300">
                  <a:solidFill>
                    <a:srgbClr val="000000"/>
                  </a:solidFill>
                  <a:latin typeface="Gulfs Display"/>
                </a:rPr>
                <a:t>PART 02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35066"/>
              <a:ext cx="15252373" cy="1462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60"/>
                </a:lnSpc>
              </a:pPr>
              <a:r>
                <a:rPr lang="en-US" sz="7600" spc="456">
                  <a:solidFill>
                    <a:srgbClr val="000000"/>
                  </a:solidFill>
                  <a:ea typeface="思源黑体-超粗体"/>
                </a:rPr>
                <a:t>工欲善其事，必先利其器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331525">
            <a:off x="10723207" y="2031331"/>
            <a:ext cx="2371214" cy="77603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true" rot="-3999393">
            <a:off x="55125" y="8620889"/>
            <a:ext cx="1947149" cy="7399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49590" y="113925"/>
            <a:ext cx="2985159" cy="35068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99769" y="2058518"/>
            <a:ext cx="14449822" cy="3124488"/>
            <a:chOff x="0" y="0"/>
            <a:chExt cx="19266429" cy="416598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9266429" cy="416598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79694" y="648708"/>
              <a:ext cx="15722971" cy="835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70"/>
                </a:lnSpc>
              </a:pPr>
              <a:r>
                <a:rPr lang="en-US" sz="4427" spc="221">
                  <a:solidFill>
                    <a:srgbClr val="000000"/>
                  </a:solidFill>
                  <a:ea typeface="思源黑体"/>
                </a:rPr>
                <a:t>好用的工具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79694" y="1725386"/>
              <a:ext cx="17326037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85"/>
                </a:lnSpc>
              </a:pPr>
              <a:r>
                <a:rPr lang="en-US" sz="3320">
                  <a:solidFill>
                    <a:srgbClr val="000000"/>
                  </a:solidFill>
                  <a:latin typeface="思源黑体-细体"/>
                </a:rPr>
                <a:t>IDE(是否有跨平台的需求？), git(各种可能的后悔药：github, gitee, gitnju...), make（没有IDE怎么办）,  canva（展示产品），pages（不那么专业的设计文稿）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06971" y="990600"/>
            <a:ext cx="1044287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9769" y="5754505"/>
            <a:ext cx="17059531" cy="4134138"/>
            <a:chOff x="0" y="0"/>
            <a:chExt cx="22746042" cy="5512184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2746042" cy="551218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20511" y="648708"/>
              <a:ext cx="18562618" cy="835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70"/>
                </a:lnSpc>
              </a:pPr>
              <a:r>
                <a:rPr lang="en-US" sz="4427" spc="221">
                  <a:solidFill>
                    <a:srgbClr val="000000"/>
                  </a:solidFill>
                  <a:ea typeface="思源黑体 Bold"/>
                </a:rPr>
                <a:t>跨平台怎么办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20511" y="1725386"/>
              <a:ext cx="20455206" cy="336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16980" indent="-358490" lvl="1">
                <a:lnSpc>
                  <a:spcPts val="3985"/>
                </a:lnSpc>
                <a:buFont typeface="Arial"/>
                <a:buChar char="•"/>
              </a:pPr>
              <a:r>
                <a:rPr lang="en-US" sz="3320">
                  <a:solidFill>
                    <a:srgbClr val="000000"/>
                  </a:solidFill>
                  <a:ea typeface="思源黑体-细体"/>
                </a:rPr>
                <a:t>手持两把锟斤拷，口中疾呼烫烫烫（UTF8， GBK， 历史遗留问题怎么解决）</a:t>
              </a:r>
            </a:p>
            <a:p>
              <a:pPr algn="just">
                <a:lnSpc>
                  <a:spcPts val="3985"/>
                </a:lnSpc>
              </a:pPr>
              <a:r>
                <a:rPr lang="en-US" sz="3320">
                  <a:solidFill>
                    <a:srgbClr val="000000"/>
                  </a:solidFill>
                  <a:latin typeface="思源黑体-细体"/>
                </a:rPr>
                <a:t>https://www.bilibili.com/video/BV1cB4y177QR/?spm_id_from=333.788.recommend_more_video.0&amp;vd_source=4475e7242608001620b9f022c838d82f</a:t>
              </a:r>
            </a:p>
            <a:p>
              <a:pPr algn="just" marL="716980" indent="-358490" lvl="1">
                <a:lnSpc>
                  <a:spcPts val="3985"/>
                </a:lnSpc>
                <a:buFont typeface="Arial"/>
                <a:buChar char="•"/>
              </a:pPr>
              <a:r>
                <a:rPr lang="en-US" sz="3320">
                  <a:solidFill>
                    <a:srgbClr val="000000"/>
                  </a:solidFill>
                  <a:latin typeface="思源黑体-细体 Semi-Bold"/>
                </a:rPr>
                <a:t>gcc/g++/MingW/clang... 弄不清，交给make/IDE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DAFPo1y3TQw</dc:identifier>
  <dcterms:modified xsi:type="dcterms:W3CDTF">2011-08-01T06:04:30Z</dcterms:modified>
  <cp:revision>1</cp:revision>
  <dc:title>ap-project1</dc:title>
</cp:coreProperties>
</file>